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4"/>
  </p:notesMasterIdLst>
  <p:handoutMasterIdLst>
    <p:handoutMasterId r:id="rId15"/>
  </p:handoutMasterIdLst>
  <p:sldIdLst>
    <p:sldId id="446" r:id="rId5"/>
    <p:sldId id="447" r:id="rId6"/>
    <p:sldId id="443" r:id="rId7"/>
    <p:sldId id="449" r:id="rId8"/>
    <p:sldId id="456" r:id="rId9"/>
    <p:sldId id="454" r:id="rId10"/>
    <p:sldId id="434" r:id="rId11"/>
    <p:sldId id="455" r:id="rId12"/>
    <p:sldId id="426" r:id="rId1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5"/>
    <p:restoredTop sz="96197"/>
  </p:normalViewPr>
  <p:slideViewPr>
    <p:cSldViewPr snapToGrid="0">
      <p:cViewPr varScale="1">
        <p:scale>
          <a:sx n="119" d="100"/>
          <a:sy n="119" d="100"/>
        </p:scale>
        <p:origin x="208" y="28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10/02/2022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10/02/2022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2</a:t>
            </a:fld>
            <a:endParaRPr lang="en-GB"/>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3</a:t>
            </a:fld>
            <a:endParaRPr lang="en-GB"/>
          </a:p>
        </p:txBody>
      </p:sp>
    </p:spTree>
    <p:extLst>
      <p:ext uri="{BB962C8B-B14F-4D97-AF65-F5344CB8AC3E}">
        <p14:creationId xmlns:p14="http://schemas.microsoft.com/office/powerpoint/2010/main" val="585576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4</a:t>
            </a:fld>
            <a:endParaRPr lang="en-GB"/>
          </a:p>
        </p:txBody>
      </p:sp>
    </p:spTree>
    <p:extLst>
      <p:ext uri="{BB962C8B-B14F-4D97-AF65-F5344CB8AC3E}">
        <p14:creationId xmlns:p14="http://schemas.microsoft.com/office/powerpoint/2010/main" val="1884117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5</a:t>
            </a:fld>
            <a:endParaRPr lang="en-GB"/>
          </a:p>
        </p:txBody>
      </p:sp>
    </p:spTree>
    <p:extLst>
      <p:ext uri="{BB962C8B-B14F-4D97-AF65-F5344CB8AC3E}">
        <p14:creationId xmlns:p14="http://schemas.microsoft.com/office/powerpoint/2010/main" val="1472294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6</a:t>
            </a:fld>
            <a:endParaRPr lang="en-GB"/>
          </a:p>
        </p:txBody>
      </p:sp>
    </p:spTree>
    <p:extLst>
      <p:ext uri="{BB962C8B-B14F-4D97-AF65-F5344CB8AC3E}">
        <p14:creationId xmlns:p14="http://schemas.microsoft.com/office/powerpoint/2010/main" val="201123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7</a:t>
            </a:fld>
            <a:endParaRPr lang="en-GB"/>
          </a:p>
        </p:txBody>
      </p:sp>
    </p:spTree>
    <p:extLst>
      <p:ext uri="{BB962C8B-B14F-4D97-AF65-F5344CB8AC3E}">
        <p14:creationId xmlns:p14="http://schemas.microsoft.com/office/powerpoint/2010/main" val="834322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8</a:t>
            </a:fld>
            <a:endParaRPr lang="en-GB"/>
          </a:p>
        </p:txBody>
      </p:sp>
    </p:spTree>
    <p:extLst>
      <p:ext uri="{BB962C8B-B14F-4D97-AF65-F5344CB8AC3E}">
        <p14:creationId xmlns:p14="http://schemas.microsoft.com/office/powerpoint/2010/main" val="3303206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9</a:t>
            </a:fld>
            <a:endParaRPr lang="en-GB"/>
          </a:p>
        </p:txBody>
      </p:sp>
    </p:spTree>
    <p:extLst>
      <p:ext uri="{BB962C8B-B14F-4D97-AF65-F5344CB8AC3E}">
        <p14:creationId xmlns:p14="http://schemas.microsoft.com/office/powerpoint/2010/main" val="205253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10/02/2022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10/02/2022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10/02/2022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10/02/2022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108858"/>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fontScale="90000"/>
          </a:bodyPr>
          <a:lstStyle/>
          <a:p>
            <a:pPr rtl="0"/>
            <a:r>
              <a:rPr lang="en-GB" b="1" dirty="0">
                <a:cs typeface="APPLE CHANCERY" panose="03020702040506060504" pitchFamily="66" charset="-79"/>
              </a:rPr>
              <a:t>Programming – master </a:t>
            </a:r>
            <a:r>
              <a:rPr lang="en-GB" b="1" dirty="0" err="1">
                <a:cs typeface="APPLE CHANCERY" panose="03020702040506060504" pitchFamily="66" charset="-79"/>
              </a:rPr>
              <a:t>dse</a:t>
            </a:r>
            <a:r>
              <a:rPr lang="en-GB" b="1" dirty="0">
                <a:cs typeface="APPLE CHANCERY" panose="03020702040506060504" pitchFamily="66" charset="-79"/>
              </a:rPr>
              <a:t> </a:t>
            </a:r>
            <a:br>
              <a:rPr lang="en-GB" b="1" dirty="0">
                <a:cs typeface="APPLE CHANCERY" panose="03020702040506060504" pitchFamily="66" charset="-79"/>
              </a:rPr>
            </a:br>
            <a:r>
              <a:rPr lang="en-GB" b="1" dirty="0" err="1">
                <a:cs typeface="APPLE CHANCERY" panose="03020702040506060504" pitchFamily="66" charset="-79"/>
              </a:rPr>
              <a:t>pROJECT</a:t>
            </a:r>
            <a:r>
              <a:rPr lang="en-GB" b="1" dirty="0">
                <a:cs typeface="APPLE CHANCERY" panose="03020702040506060504" pitchFamily="66" charset="-79"/>
              </a:rPr>
              <a:t>: </a:t>
            </a:r>
            <a:r>
              <a:rPr lang="en-GB" b="1" dirty="0" err="1">
                <a:cs typeface="APPLE CHANCERY" panose="03020702040506060504" pitchFamily="66" charset="-79"/>
              </a:rPr>
              <a:t>pyworldtemp</a:t>
            </a:r>
            <a:br>
              <a:rPr lang="en-GB" b="1" dirty="0">
                <a:cs typeface="APPLE CHANCERY" panose="03020702040506060504" pitchFamily="66" charset="-79"/>
              </a:rPr>
            </a:br>
            <a:r>
              <a:rPr lang="en-GB" b="1" dirty="0">
                <a:cs typeface="APPLE CHANCERY" panose="03020702040506060504" pitchFamily="66" charset="-79"/>
              </a:rPr>
              <a:t>Pietro </a:t>
            </a:r>
            <a:r>
              <a:rPr lang="en-GB" b="1" dirty="0" err="1">
                <a:cs typeface="APPLE CHANCERY" panose="03020702040506060504" pitchFamily="66" charset="-79"/>
              </a:rPr>
              <a:t>marincola</a:t>
            </a:r>
            <a:endParaRPr lang="en-GB" b="1" dirty="0">
              <a:cs typeface="APPLE CHANCERY" panose="03020702040506060504" pitchFamily="66" charset="-79"/>
            </a:endParaRPr>
          </a:p>
        </p:txBody>
      </p:sp>
    </p:spTree>
    <p:extLst>
      <p:ext uri="{BB962C8B-B14F-4D97-AF65-F5344CB8AC3E}">
        <p14:creationId xmlns:p14="http://schemas.microsoft.com/office/powerpoint/2010/main" val="155831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a:blip r:embed="rId3"/>
          <a:srcRect/>
          <a:stretch/>
        </p:blipFill>
        <p:spPr>
          <a:xfrm>
            <a:off x="2656813" y="5265"/>
            <a:ext cx="9535187"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5265"/>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508590" y="314144"/>
            <a:ext cx="11174819" cy="903767"/>
          </a:xfrm>
        </p:spPr>
        <p:txBody>
          <a:bodyPr rtlCol="0"/>
          <a:lstStyle/>
          <a:p>
            <a:pPr rtl="0"/>
            <a:r>
              <a:rPr lang="en-GB" dirty="0"/>
              <a:t>abstract</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508590" y="1185637"/>
            <a:ext cx="5892210" cy="5258193"/>
          </a:xfrm>
        </p:spPr>
        <p:txBody>
          <a:bodyPr rtlCol="0"/>
          <a:lstStyle/>
          <a:p>
            <a:pPr algn="just"/>
            <a:r>
              <a:rPr lang="en-GB" dirty="0"/>
              <a:t>One of the main and controversial topic of the last decades is certainly the debate about Global Warming. Nowadays, researchers can rely on a huge quantities of data collected by sensors over the world about temperatures and others important features. The final goal to analyse temperature data, is to highlight insights or trends that can have negative impact for our planet, the Earth. Scientific communities and also the common people are today aware about the consequences that even 1 Celsius degree of difference may cause. In this work, we evaluate offline public dataset containing the global temperatures stored from 1743 to 2013 in 247 world cities. Unfortunately, results show that exist some relevant trends in the average temperature collected.</a:t>
            </a:r>
          </a:p>
          <a:p>
            <a:pPr rtl="0"/>
            <a:endParaRPr lang="en-GB" dirty="0"/>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242225" y="192023"/>
            <a:ext cx="3619501" cy="722376"/>
          </a:xfrm>
        </p:spPr>
        <p:txBody>
          <a:bodyPr rtlCol="0" anchor="b" anchorCtr="0">
            <a:normAutofit/>
          </a:bodyPr>
          <a:lstStyle/>
          <a:p>
            <a:r>
              <a:rPr lang="en-GB" dirty="0"/>
              <a:t>methodology</a:t>
            </a:r>
          </a:p>
        </p:txBody>
      </p:sp>
      <p:sp>
        <p:nvSpPr>
          <p:cNvPr id="20" name="Rectangle 19">
            <a:extLst>
              <a:ext uri="{FF2B5EF4-FFF2-40B4-BE49-F238E27FC236}">
                <a16:creationId xmlns:a16="http://schemas.microsoft.com/office/drawing/2014/main" id="{D4EB82C3-7F0A-F146-BBE7-6D35090F40AF}"/>
              </a:ext>
            </a:extLst>
          </p:cNvPr>
          <p:cNvSpPr/>
          <p:nvPr/>
        </p:nvSpPr>
        <p:spPr>
          <a:xfrm>
            <a:off x="232897" y="843811"/>
            <a:ext cx="9418144" cy="5632311"/>
          </a:xfrm>
          <a:prstGeom prst="rect">
            <a:avLst/>
          </a:prstGeom>
        </p:spPr>
        <p:txBody>
          <a:bodyPr wrap="square">
            <a:spAutoFit/>
          </a:bodyPr>
          <a:lstStyle/>
          <a:p>
            <a:pPr algn="just"/>
            <a:r>
              <a:rPr lang="en-GB" dirty="0"/>
              <a:t>Regarding the experimental setup, I employed following tools &amp; libraries:</a:t>
            </a:r>
          </a:p>
          <a:p>
            <a:pPr algn="just"/>
            <a:endParaRPr lang="en-GB" dirty="0"/>
          </a:p>
          <a:p>
            <a:pPr marL="285750" indent="-285750" algn="just">
              <a:buFont typeface="Arial" panose="020B0604020202020204" pitchFamily="34" charset="0"/>
              <a:buChar char="•"/>
            </a:pPr>
            <a:r>
              <a:rPr lang="en-GB" dirty="0"/>
              <a:t>pandas, </a:t>
            </a:r>
            <a:r>
              <a:rPr lang="en-GB" dirty="0" err="1"/>
              <a:t>numpy</a:t>
            </a:r>
            <a:r>
              <a:rPr lang="en-GB" dirty="0"/>
              <a:t> for dataset pre-processing.</a:t>
            </a:r>
          </a:p>
          <a:p>
            <a:pPr marL="285750" indent="-285750" algn="just">
              <a:buFont typeface="Arial" panose="020B0604020202020204" pitchFamily="34" charset="0"/>
              <a:buChar char="•"/>
            </a:pPr>
            <a:r>
              <a:rPr lang="en-GB" dirty="0" err="1"/>
              <a:t>scipy</a:t>
            </a:r>
            <a:r>
              <a:rPr lang="en-GB" dirty="0"/>
              <a:t>, seaborn, matplotlib for statistics analysis and graphs.</a:t>
            </a:r>
          </a:p>
          <a:p>
            <a:pPr marL="285750" indent="-285750" algn="just">
              <a:buFont typeface="Arial" panose="020B0604020202020204" pitchFamily="34" charset="0"/>
              <a:buChar char="•"/>
            </a:pPr>
            <a:r>
              <a:rPr lang="en-GB" dirty="0" err="1"/>
              <a:t>geopy</a:t>
            </a:r>
            <a:r>
              <a:rPr lang="en-GB" dirty="0"/>
              <a:t>, </a:t>
            </a:r>
            <a:r>
              <a:rPr lang="en-GB" dirty="0" err="1"/>
              <a:t>geopandas</a:t>
            </a:r>
            <a:r>
              <a:rPr lang="en-GB" dirty="0"/>
              <a:t> for geospatial analysis and data visualization.</a:t>
            </a:r>
          </a:p>
          <a:p>
            <a:pPr marL="285750" indent="-285750" algn="just">
              <a:buFont typeface="Arial" panose="020B0604020202020204" pitchFamily="34" charset="0"/>
              <a:buChar char="•"/>
            </a:pPr>
            <a:r>
              <a:rPr lang="en-GB" dirty="0" err="1"/>
              <a:t>tqdm</a:t>
            </a:r>
            <a:r>
              <a:rPr lang="en-GB" dirty="0"/>
              <a:t> for </a:t>
            </a:r>
            <a:r>
              <a:rPr lang="en-GB" dirty="0" err="1"/>
              <a:t>barchart</a:t>
            </a:r>
            <a:r>
              <a:rPr lang="en-GB" dirty="0"/>
              <a:t> support.</a:t>
            </a:r>
          </a:p>
          <a:p>
            <a:pPr algn="just"/>
            <a:endParaRPr lang="en-GB" dirty="0"/>
          </a:p>
          <a:p>
            <a:pPr algn="just"/>
            <a:r>
              <a:rPr lang="en-GB" dirty="0"/>
              <a:t>All of them are open source tools based on the Python language that counts with a good documentation as well as a wide range of Data Analysis techniques. </a:t>
            </a:r>
          </a:p>
          <a:p>
            <a:pPr algn="just"/>
            <a:endParaRPr lang="en-GB" dirty="0"/>
          </a:p>
          <a:p>
            <a:pPr algn="just"/>
            <a:r>
              <a:rPr lang="en-GB" dirty="0"/>
              <a:t>For code development, VS CODE and Jupyter Notebook are the two environments been used.</a:t>
            </a:r>
          </a:p>
          <a:p>
            <a:pPr algn="just"/>
            <a:endParaRPr lang="en-GB" dirty="0"/>
          </a:p>
          <a:p>
            <a:pPr algn="just"/>
            <a:r>
              <a:rPr lang="en-GB" dirty="0"/>
              <a:t>I started by importing the original dataset in a Pandas dataframe, analysing it to assess data quality and evaluating whether it is effected by noise. In the second step, dataframe has been explored and features evaluated . After having performed the two initial steps, analysis and data visualization have been performed. Finally, in the last step, external API have been invoked thought Geopandas library in order to obtain geospatial data. </a:t>
            </a:r>
          </a:p>
          <a:p>
            <a:pPr algn="just"/>
            <a:endParaRPr lang="en-GB" dirty="0"/>
          </a:p>
          <a:p>
            <a:pPr algn="just"/>
            <a:r>
              <a:rPr lang="en-GB" dirty="0"/>
              <a:t>Next slides are the result of analysis on data obtained by the procedure described above.</a:t>
            </a:r>
          </a:p>
        </p:txBody>
      </p:sp>
      <p:pic>
        <p:nvPicPr>
          <p:cNvPr id="21" name="Picture 20">
            <a:extLst>
              <a:ext uri="{FF2B5EF4-FFF2-40B4-BE49-F238E27FC236}">
                <a16:creationId xmlns:a16="http://schemas.microsoft.com/office/drawing/2014/main" id="{832D0D58-2270-A241-A569-4BA3FCAD8634}"/>
              </a:ext>
            </a:extLst>
          </p:cNvPr>
          <p:cNvPicPr>
            <a:picLocks noChangeAspect="1"/>
          </p:cNvPicPr>
          <p:nvPr/>
        </p:nvPicPr>
        <p:blipFill>
          <a:blip r:embed="rId3"/>
          <a:stretch>
            <a:fillRect/>
          </a:stretch>
        </p:blipFill>
        <p:spPr>
          <a:xfrm>
            <a:off x="9854004" y="385662"/>
            <a:ext cx="2151305" cy="1014675"/>
          </a:xfrm>
          <a:prstGeom prst="rect">
            <a:avLst/>
          </a:prstGeom>
        </p:spPr>
      </p:pic>
      <p:pic>
        <p:nvPicPr>
          <p:cNvPr id="22" name="Picture 21">
            <a:extLst>
              <a:ext uri="{FF2B5EF4-FFF2-40B4-BE49-F238E27FC236}">
                <a16:creationId xmlns:a16="http://schemas.microsoft.com/office/drawing/2014/main" id="{8DF40041-1161-7E43-9A40-67541EA04CA5}"/>
              </a:ext>
            </a:extLst>
          </p:cNvPr>
          <p:cNvPicPr>
            <a:picLocks noChangeAspect="1"/>
          </p:cNvPicPr>
          <p:nvPr/>
        </p:nvPicPr>
        <p:blipFill>
          <a:blip r:embed="rId4"/>
          <a:stretch>
            <a:fillRect/>
          </a:stretch>
        </p:blipFill>
        <p:spPr>
          <a:xfrm>
            <a:off x="8390965" y="435205"/>
            <a:ext cx="1167652" cy="915588"/>
          </a:xfrm>
          <a:prstGeom prst="rect">
            <a:avLst/>
          </a:prstGeom>
        </p:spPr>
      </p:pic>
      <p:pic>
        <p:nvPicPr>
          <p:cNvPr id="23" name="Picture 22">
            <a:extLst>
              <a:ext uri="{FF2B5EF4-FFF2-40B4-BE49-F238E27FC236}">
                <a16:creationId xmlns:a16="http://schemas.microsoft.com/office/drawing/2014/main" id="{F982343D-52C7-F34A-B630-B2F2590E3343}"/>
              </a:ext>
            </a:extLst>
          </p:cNvPr>
          <p:cNvPicPr>
            <a:picLocks noChangeAspect="1"/>
          </p:cNvPicPr>
          <p:nvPr/>
        </p:nvPicPr>
        <p:blipFill>
          <a:blip r:embed="rId5"/>
          <a:stretch>
            <a:fillRect/>
          </a:stretch>
        </p:blipFill>
        <p:spPr>
          <a:xfrm>
            <a:off x="10136467" y="1648011"/>
            <a:ext cx="1868842" cy="695383"/>
          </a:xfrm>
          <a:prstGeom prst="rect">
            <a:avLst/>
          </a:prstGeom>
        </p:spPr>
      </p:pic>
      <p:pic>
        <p:nvPicPr>
          <p:cNvPr id="25" name="Picture 24">
            <a:extLst>
              <a:ext uri="{FF2B5EF4-FFF2-40B4-BE49-F238E27FC236}">
                <a16:creationId xmlns:a16="http://schemas.microsoft.com/office/drawing/2014/main" id="{C225CDD1-870C-884F-853C-826587639209}"/>
              </a:ext>
            </a:extLst>
          </p:cNvPr>
          <p:cNvPicPr>
            <a:picLocks noChangeAspect="1"/>
          </p:cNvPicPr>
          <p:nvPr/>
        </p:nvPicPr>
        <p:blipFill>
          <a:blip r:embed="rId6"/>
          <a:stretch>
            <a:fillRect/>
          </a:stretch>
        </p:blipFill>
        <p:spPr>
          <a:xfrm>
            <a:off x="10227309" y="3695457"/>
            <a:ext cx="1778000" cy="819150"/>
          </a:xfrm>
          <a:prstGeom prst="rect">
            <a:avLst/>
          </a:prstGeom>
        </p:spPr>
      </p:pic>
      <p:pic>
        <p:nvPicPr>
          <p:cNvPr id="26" name="Picture 25">
            <a:extLst>
              <a:ext uri="{FF2B5EF4-FFF2-40B4-BE49-F238E27FC236}">
                <a16:creationId xmlns:a16="http://schemas.microsoft.com/office/drawing/2014/main" id="{B31B7751-2B1B-5940-B2F2-055E4C84A9FE}"/>
              </a:ext>
            </a:extLst>
          </p:cNvPr>
          <p:cNvPicPr>
            <a:picLocks noChangeAspect="1"/>
          </p:cNvPicPr>
          <p:nvPr/>
        </p:nvPicPr>
        <p:blipFill>
          <a:blip r:embed="rId7"/>
          <a:stretch>
            <a:fillRect/>
          </a:stretch>
        </p:blipFill>
        <p:spPr>
          <a:xfrm>
            <a:off x="10987553" y="2524125"/>
            <a:ext cx="971550" cy="990600"/>
          </a:xfrm>
          <a:prstGeom prst="rect">
            <a:avLst/>
          </a:prstGeom>
        </p:spPr>
      </p:pic>
    </p:spTree>
    <p:extLst>
      <p:ext uri="{BB962C8B-B14F-4D97-AF65-F5344CB8AC3E}">
        <p14:creationId xmlns:p14="http://schemas.microsoft.com/office/powerpoint/2010/main" val="1294161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9E90423-A1DA-6F40-BE1C-950C80E63767}"/>
              </a:ext>
            </a:extLst>
          </p:cNvPr>
          <p:cNvSpPr>
            <a:spLocks noGrp="1"/>
          </p:cNvSpPr>
          <p:nvPr>
            <p:ph type="title"/>
          </p:nvPr>
        </p:nvSpPr>
        <p:spPr>
          <a:xfrm>
            <a:off x="457201" y="25668"/>
            <a:ext cx="5253358" cy="658036"/>
          </a:xfrm>
        </p:spPr>
        <p:txBody>
          <a:bodyPr rtlCol="0">
            <a:normAutofit/>
          </a:bodyPr>
          <a:lstStyle/>
          <a:p>
            <a:pPr rtl="0"/>
            <a:r>
              <a:rPr lang="en-GB" sz="3600" dirty="0"/>
              <a:t>DATA QUALITY</a:t>
            </a:r>
          </a:p>
        </p:txBody>
      </p:sp>
      <p:sp>
        <p:nvSpPr>
          <p:cNvPr id="19" name="Content Placeholder 2">
            <a:extLst>
              <a:ext uri="{FF2B5EF4-FFF2-40B4-BE49-F238E27FC236}">
                <a16:creationId xmlns:a16="http://schemas.microsoft.com/office/drawing/2014/main" id="{AD330151-3242-8E4C-9BC0-9875D75C951C}"/>
              </a:ext>
            </a:extLst>
          </p:cNvPr>
          <p:cNvSpPr txBox="1">
            <a:spLocks/>
          </p:cNvSpPr>
          <p:nvPr/>
        </p:nvSpPr>
        <p:spPr>
          <a:xfrm>
            <a:off x="166744" y="855827"/>
            <a:ext cx="5253357" cy="5417105"/>
          </a:xfrm>
          <a:prstGeom prst="rect">
            <a:avLst/>
          </a:prstGeom>
        </p:spPr>
        <p:txBody>
          <a:bodyPr t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GB" dirty="0"/>
              <a:t>Histograms for each numerical data show that the number of data collected increase over the years, </a:t>
            </a:r>
            <a:r>
              <a:rPr lang="en-GB" b="1" i="1" dirty="0" err="1"/>
              <a:t>AverageTemperature</a:t>
            </a:r>
            <a:r>
              <a:rPr lang="en-GB" dirty="0"/>
              <a:t> attribute extend on the right and </a:t>
            </a:r>
            <a:r>
              <a:rPr lang="en-GB" b="1" i="1" dirty="0" err="1"/>
              <a:t>AverageTemperatureUncertainly</a:t>
            </a:r>
            <a:r>
              <a:rPr lang="en-GB" b="1" dirty="0"/>
              <a:t> </a:t>
            </a:r>
            <a:r>
              <a:rPr lang="en-GB" dirty="0"/>
              <a:t>extend on the left.</a:t>
            </a:r>
          </a:p>
          <a:p>
            <a:pPr marL="457200" indent="-457200">
              <a:buFont typeface="+mj-lt"/>
              <a:buAutoNum type="arabicPeriod"/>
            </a:pPr>
            <a:r>
              <a:rPr lang="en-GB" dirty="0"/>
              <a:t>For current purpose, in the set of attributes I’m interested in dt, </a:t>
            </a:r>
            <a:r>
              <a:rPr lang="en-GB" b="1" i="1" dirty="0" err="1"/>
              <a:t>AverageTemperature</a:t>
            </a:r>
            <a:r>
              <a:rPr lang="en-GB" dirty="0"/>
              <a:t>, </a:t>
            </a:r>
            <a:r>
              <a:rPr lang="en-GB" b="1" i="1" dirty="0" err="1"/>
              <a:t>AverageTemperatureUncertainly</a:t>
            </a:r>
            <a:r>
              <a:rPr lang="en-GB" dirty="0"/>
              <a:t> and </a:t>
            </a:r>
            <a:r>
              <a:rPr lang="en-GB" b="1" i="1" dirty="0"/>
              <a:t>City</a:t>
            </a:r>
            <a:r>
              <a:rPr lang="en-GB" dirty="0"/>
              <a:t>. The analysis will be performed on the cities geolocation where Latitude and Longitude have been obtained thought external API. </a:t>
            </a:r>
          </a:p>
          <a:p>
            <a:pPr marL="457200" indent="-457200">
              <a:buFont typeface="+mj-lt"/>
              <a:buAutoNum type="arabicPeriod"/>
            </a:pPr>
            <a:r>
              <a:rPr lang="en-GB" dirty="0"/>
              <a:t>Looking the null values, we can obtain 364130 records in two attributes. The action performed to solve this potential issue is remove these records.</a:t>
            </a:r>
          </a:p>
          <a:p>
            <a:pPr marL="457200" indent="-457200">
              <a:buFont typeface="+mj-lt"/>
              <a:buAutoNum type="arabicPeriod"/>
            </a:pPr>
            <a:endParaRPr lang="en-GB" dirty="0"/>
          </a:p>
          <a:p>
            <a:pPr marL="457200" indent="-457200">
              <a:buFont typeface="+mj-lt"/>
              <a:buAutoNum type="arabicPeriod"/>
            </a:pPr>
            <a:endParaRPr lang="en-GB" dirty="0"/>
          </a:p>
        </p:txBody>
      </p:sp>
      <p:pic>
        <p:nvPicPr>
          <p:cNvPr id="20" name="Picture 19">
            <a:extLst>
              <a:ext uri="{FF2B5EF4-FFF2-40B4-BE49-F238E27FC236}">
                <a16:creationId xmlns:a16="http://schemas.microsoft.com/office/drawing/2014/main" id="{7271992B-1AAB-7A40-A834-F26143632D62}"/>
              </a:ext>
            </a:extLst>
          </p:cNvPr>
          <p:cNvPicPr>
            <a:picLocks noChangeAspect="1"/>
          </p:cNvPicPr>
          <p:nvPr/>
        </p:nvPicPr>
        <p:blipFill>
          <a:blip r:embed="rId3"/>
          <a:stretch>
            <a:fillRect/>
          </a:stretch>
        </p:blipFill>
        <p:spPr>
          <a:xfrm>
            <a:off x="5828897" y="103907"/>
            <a:ext cx="6348763" cy="3993144"/>
          </a:xfrm>
          <a:prstGeom prst="rect">
            <a:avLst/>
          </a:prstGeom>
        </p:spPr>
      </p:pic>
      <p:pic>
        <p:nvPicPr>
          <p:cNvPr id="21" name="Picture 20">
            <a:extLst>
              <a:ext uri="{FF2B5EF4-FFF2-40B4-BE49-F238E27FC236}">
                <a16:creationId xmlns:a16="http://schemas.microsoft.com/office/drawing/2014/main" id="{3FF04C02-CA5A-2B41-A889-365A9356DA9C}"/>
              </a:ext>
            </a:extLst>
          </p:cNvPr>
          <p:cNvPicPr>
            <a:picLocks noChangeAspect="1"/>
          </p:cNvPicPr>
          <p:nvPr/>
        </p:nvPicPr>
        <p:blipFill>
          <a:blip r:embed="rId4"/>
          <a:stretch>
            <a:fillRect/>
          </a:stretch>
        </p:blipFill>
        <p:spPr>
          <a:xfrm>
            <a:off x="5839653" y="4539278"/>
            <a:ext cx="3388124" cy="2119706"/>
          </a:xfrm>
          <a:prstGeom prst="rect">
            <a:avLst/>
          </a:prstGeom>
        </p:spPr>
      </p:pic>
      <p:pic>
        <p:nvPicPr>
          <p:cNvPr id="22" name="Picture 21">
            <a:extLst>
              <a:ext uri="{FF2B5EF4-FFF2-40B4-BE49-F238E27FC236}">
                <a16:creationId xmlns:a16="http://schemas.microsoft.com/office/drawing/2014/main" id="{DF013AEF-B676-674F-BBC3-242EF3B89F91}"/>
              </a:ext>
            </a:extLst>
          </p:cNvPr>
          <p:cNvPicPr>
            <a:picLocks noChangeAspect="1"/>
          </p:cNvPicPr>
          <p:nvPr/>
        </p:nvPicPr>
        <p:blipFill>
          <a:blip r:embed="rId5"/>
          <a:stretch>
            <a:fillRect/>
          </a:stretch>
        </p:blipFill>
        <p:spPr>
          <a:xfrm>
            <a:off x="9253715" y="4559137"/>
            <a:ext cx="2893658" cy="1180095"/>
          </a:xfrm>
          <a:prstGeom prst="rect">
            <a:avLst/>
          </a:prstGeom>
        </p:spPr>
      </p:pic>
      <p:sp>
        <p:nvSpPr>
          <p:cNvPr id="23" name="TextBox 22">
            <a:extLst>
              <a:ext uri="{FF2B5EF4-FFF2-40B4-BE49-F238E27FC236}">
                <a16:creationId xmlns:a16="http://schemas.microsoft.com/office/drawing/2014/main" id="{098E6B78-BC00-3F49-893E-816288150E0D}"/>
              </a:ext>
            </a:extLst>
          </p:cNvPr>
          <p:cNvSpPr txBox="1"/>
          <p:nvPr/>
        </p:nvSpPr>
        <p:spPr>
          <a:xfrm>
            <a:off x="5472138" y="145843"/>
            <a:ext cx="215154" cy="369332"/>
          </a:xfrm>
          <a:prstGeom prst="rect">
            <a:avLst/>
          </a:prstGeom>
          <a:noFill/>
        </p:spPr>
        <p:txBody>
          <a:bodyPr wrap="square" rtlCol="0">
            <a:spAutoFit/>
          </a:bodyPr>
          <a:lstStyle/>
          <a:p>
            <a:r>
              <a:rPr lang="en-IT" b="1" dirty="0"/>
              <a:t>1</a:t>
            </a:r>
          </a:p>
        </p:txBody>
      </p:sp>
      <p:sp>
        <p:nvSpPr>
          <p:cNvPr id="24" name="TextBox 23">
            <a:extLst>
              <a:ext uri="{FF2B5EF4-FFF2-40B4-BE49-F238E27FC236}">
                <a16:creationId xmlns:a16="http://schemas.microsoft.com/office/drawing/2014/main" id="{5E5EBBB4-C96A-6545-9114-792416673E4F}"/>
              </a:ext>
            </a:extLst>
          </p:cNvPr>
          <p:cNvSpPr txBox="1"/>
          <p:nvPr/>
        </p:nvSpPr>
        <p:spPr>
          <a:xfrm>
            <a:off x="7222140" y="4200563"/>
            <a:ext cx="286697" cy="369332"/>
          </a:xfrm>
          <a:prstGeom prst="rect">
            <a:avLst/>
          </a:prstGeom>
          <a:noFill/>
        </p:spPr>
        <p:txBody>
          <a:bodyPr wrap="square" rtlCol="0">
            <a:spAutoFit/>
          </a:bodyPr>
          <a:lstStyle/>
          <a:p>
            <a:r>
              <a:rPr lang="en-IT" b="1" dirty="0"/>
              <a:t>2</a:t>
            </a:r>
          </a:p>
        </p:txBody>
      </p:sp>
      <p:sp>
        <p:nvSpPr>
          <p:cNvPr id="25" name="TextBox 24">
            <a:extLst>
              <a:ext uri="{FF2B5EF4-FFF2-40B4-BE49-F238E27FC236}">
                <a16:creationId xmlns:a16="http://schemas.microsoft.com/office/drawing/2014/main" id="{1495673A-973D-8D4E-9DC6-B7F0C9EE99C1}"/>
              </a:ext>
            </a:extLst>
          </p:cNvPr>
          <p:cNvSpPr txBox="1"/>
          <p:nvPr/>
        </p:nvSpPr>
        <p:spPr>
          <a:xfrm>
            <a:off x="10384759" y="4200563"/>
            <a:ext cx="320570" cy="369332"/>
          </a:xfrm>
          <a:prstGeom prst="rect">
            <a:avLst/>
          </a:prstGeom>
          <a:noFill/>
        </p:spPr>
        <p:txBody>
          <a:bodyPr wrap="square" rtlCol="0">
            <a:spAutoFit/>
          </a:bodyPr>
          <a:lstStyle/>
          <a:p>
            <a:r>
              <a:rPr lang="en-IT" b="1" dirty="0"/>
              <a:t>3</a:t>
            </a:r>
          </a:p>
        </p:txBody>
      </p:sp>
    </p:spTree>
    <p:extLst>
      <p:ext uri="{BB962C8B-B14F-4D97-AF65-F5344CB8AC3E}">
        <p14:creationId xmlns:p14="http://schemas.microsoft.com/office/powerpoint/2010/main" val="238214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164722" y="1257031"/>
            <a:ext cx="3406740" cy="1179576"/>
          </a:xfrm>
        </p:spPr>
        <p:txBody>
          <a:bodyPr rtlCol="0">
            <a:normAutofit fontScale="90000"/>
          </a:bodyPr>
          <a:lstStyle/>
          <a:p>
            <a:pPr rtl="0"/>
            <a:r>
              <a:rPr lang="en-GB" dirty="0"/>
              <a:t>Main European cities temperature statistics</a:t>
            </a:r>
          </a:p>
        </p:txBody>
      </p:sp>
      <p:pic>
        <p:nvPicPr>
          <p:cNvPr id="37" name="Picture 36">
            <a:extLst>
              <a:ext uri="{FF2B5EF4-FFF2-40B4-BE49-F238E27FC236}">
                <a16:creationId xmlns:a16="http://schemas.microsoft.com/office/drawing/2014/main" id="{B5BFA57B-044B-0248-8873-0F83A9AE7BED}"/>
              </a:ext>
            </a:extLst>
          </p:cNvPr>
          <p:cNvPicPr>
            <a:picLocks noChangeAspect="1"/>
          </p:cNvPicPr>
          <p:nvPr/>
        </p:nvPicPr>
        <p:blipFill>
          <a:blip r:embed="rId3"/>
          <a:stretch>
            <a:fillRect/>
          </a:stretch>
        </p:blipFill>
        <p:spPr>
          <a:xfrm>
            <a:off x="5850421" y="451821"/>
            <a:ext cx="1442246" cy="1818043"/>
          </a:xfrm>
          <a:prstGeom prst="rect">
            <a:avLst/>
          </a:prstGeom>
        </p:spPr>
      </p:pic>
      <p:pic>
        <p:nvPicPr>
          <p:cNvPr id="38" name="Picture 37">
            <a:extLst>
              <a:ext uri="{FF2B5EF4-FFF2-40B4-BE49-F238E27FC236}">
                <a16:creationId xmlns:a16="http://schemas.microsoft.com/office/drawing/2014/main" id="{D1457127-23B4-4A49-9563-31993103C8D5}"/>
              </a:ext>
            </a:extLst>
          </p:cNvPr>
          <p:cNvPicPr>
            <a:picLocks noChangeAspect="1"/>
          </p:cNvPicPr>
          <p:nvPr/>
        </p:nvPicPr>
        <p:blipFill>
          <a:blip r:embed="rId4"/>
          <a:stretch>
            <a:fillRect/>
          </a:stretch>
        </p:blipFill>
        <p:spPr>
          <a:xfrm>
            <a:off x="3234331" y="458908"/>
            <a:ext cx="2601904" cy="2977179"/>
          </a:xfrm>
          <a:prstGeom prst="rect">
            <a:avLst/>
          </a:prstGeom>
        </p:spPr>
      </p:pic>
      <p:pic>
        <p:nvPicPr>
          <p:cNvPr id="39" name="Picture 38">
            <a:extLst>
              <a:ext uri="{FF2B5EF4-FFF2-40B4-BE49-F238E27FC236}">
                <a16:creationId xmlns:a16="http://schemas.microsoft.com/office/drawing/2014/main" id="{72044522-2621-7B4A-98CF-77C374DCC6E9}"/>
              </a:ext>
            </a:extLst>
          </p:cNvPr>
          <p:cNvPicPr>
            <a:picLocks noChangeAspect="1"/>
          </p:cNvPicPr>
          <p:nvPr/>
        </p:nvPicPr>
        <p:blipFill>
          <a:blip r:embed="rId5"/>
          <a:stretch>
            <a:fillRect/>
          </a:stretch>
        </p:blipFill>
        <p:spPr>
          <a:xfrm>
            <a:off x="10270215" y="451821"/>
            <a:ext cx="1373862" cy="1818043"/>
          </a:xfrm>
          <a:prstGeom prst="rect">
            <a:avLst/>
          </a:prstGeom>
        </p:spPr>
      </p:pic>
      <p:pic>
        <p:nvPicPr>
          <p:cNvPr id="40" name="Picture 39">
            <a:extLst>
              <a:ext uri="{FF2B5EF4-FFF2-40B4-BE49-F238E27FC236}">
                <a16:creationId xmlns:a16="http://schemas.microsoft.com/office/drawing/2014/main" id="{9231A353-0B8C-854C-94CA-E226B99E1D09}"/>
              </a:ext>
            </a:extLst>
          </p:cNvPr>
          <p:cNvPicPr>
            <a:picLocks noChangeAspect="1"/>
          </p:cNvPicPr>
          <p:nvPr/>
        </p:nvPicPr>
        <p:blipFill>
          <a:blip r:embed="rId6"/>
          <a:stretch>
            <a:fillRect/>
          </a:stretch>
        </p:blipFill>
        <p:spPr>
          <a:xfrm>
            <a:off x="7614648" y="458908"/>
            <a:ext cx="2639431" cy="2977179"/>
          </a:xfrm>
          <a:prstGeom prst="rect">
            <a:avLst/>
          </a:prstGeom>
        </p:spPr>
      </p:pic>
      <p:pic>
        <p:nvPicPr>
          <p:cNvPr id="41" name="Picture 40">
            <a:extLst>
              <a:ext uri="{FF2B5EF4-FFF2-40B4-BE49-F238E27FC236}">
                <a16:creationId xmlns:a16="http://schemas.microsoft.com/office/drawing/2014/main" id="{EB3AD63D-7B8E-AC47-AE17-2CE448F75470}"/>
              </a:ext>
            </a:extLst>
          </p:cNvPr>
          <p:cNvPicPr>
            <a:picLocks noChangeAspect="1"/>
          </p:cNvPicPr>
          <p:nvPr/>
        </p:nvPicPr>
        <p:blipFill>
          <a:blip r:embed="rId7"/>
          <a:stretch>
            <a:fillRect/>
          </a:stretch>
        </p:blipFill>
        <p:spPr>
          <a:xfrm>
            <a:off x="5868012" y="3652184"/>
            <a:ext cx="1446171" cy="1818043"/>
          </a:xfrm>
          <a:prstGeom prst="rect">
            <a:avLst/>
          </a:prstGeom>
        </p:spPr>
      </p:pic>
      <p:pic>
        <p:nvPicPr>
          <p:cNvPr id="42" name="Picture 41">
            <a:extLst>
              <a:ext uri="{FF2B5EF4-FFF2-40B4-BE49-F238E27FC236}">
                <a16:creationId xmlns:a16="http://schemas.microsoft.com/office/drawing/2014/main" id="{51873717-C872-F14E-BDC3-9D513A722AD0}"/>
              </a:ext>
            </a:extLst>
          </p:cNvPr>
          <p:cNvPicPr>
            <a:picLocks noChangeAspect="1"/>
          </p:cNvPicPr>
          <p:nvPr/>
        </p:nvPicPr>
        <p:blipFill>
          <a:blip r:embed="rId8"/>
          <a:stretch>
            <a:fillRect/>
          </a:stretch>
        </p:blipFill>
        <p:spPr>
          <a:xfrm>
            <a:off x="3234331" y="3652184"/>
            <a:ext cx="2601904" cy="2979905"/>
          </a:xfrm>
          <a:prstGeom prst="rect">
            <a:avLst/>
          </a:prstGeom>
        </p:spPr>
      </p:pic>
      <p:pic>
        <p:nvPicPr>
          <p:cNvPr id="43" name="Picture 42">
            <a:extLst>
              <a:ext uri="{FF2B5EF4-FFF2-40B4-BE49-F238E27FC236}">
                <a16:creationId xmlns:a16="http://schemas.microsoft.com/office/drawing/2014/main" id="{9AE4E738-1263-3046-9345-2D6B0A188AD9}"/>
              </a:ext>
            </a:extLst>
          </p:cNvPr>
          <p:cNvPicPr>
            <a:picLocks noChangeAspect="1"/>
          </p:cNvPicPr>
          <p:nvPr/>
        </p:nvPicPr>
        <p:blipFill>
          <a:blip r:embed="rId9"/>
          <a:stretch>
            <a:fillRect/>
          </a:stretch>
        </p:blipFill>
        <p:spPr>
          <a:xfrm>
            <a:off x="10299305" y="3654600"/>
            <a:ext cx="1406324" cy="1815627"/>
          </a:xfrm>
          <a:prstGeom prst="rect">
            <a:avLst/>
          </a:prstGeom>
        </p:spPr>
      </p:pic>
      <p:pic>
        <p:nvPicPr>
          <p:cNvPr id="44" name="Picture 43">
            <a:extLst>
              <a:ext uri="{FF2B5EF4-FFF2-40B4-BE49-F238E27FC236}">
                <a16:creationId xmlns:a16="http://schemas.microsoft.com/office/drawing/2014/main" id="{10381347-9977-724D-8A17-685CFB59DC90}"/>
              </a:ext>
            </a:extLst>
          </p:cNvPr>
          <p:cNvPicPr>
            <a:picLocks noChangeAspect="1"/>
          </p:cNvPicPr>
          <p:nvPr/>
        </p:nvPicPr>
        <p:blipFill>
          <a:blip r:embed="rId10"/>
          <a:stretch>
            <a:fillRect/>
          </a:stretch>
        </p:blipFill>
        <p:spPr>
          <a:xfrm>
            <a:off x="7694066" y="3652184"/>
            <a:ext cx="2605239" cy="2883049"/>
          </a:xfrm>
          <a:prstGeom prst="rect">
            <a:avLst/>
          </a:prstGeom>
        </p:spPr>
      </p:pic>
      <p:pic>
        <p:nvPicPr>
          <p:cNvPr id="45" name="Picture 44">
            <a:extLst>
              <a:ext uri="{FF2B5EF4-FFF2-40B4-BE49-F238E27FC236}">
                <a16:creationId xmlns:a16="http://schemas.microsoft.com/office/drawing/2014/main" id="{05712C47-F3A0-174C-B806-39488F6192C2}"/>
              </a:ext>
            </a:extLst>
          </p:cNvPr>
          <p:cNvPicPr>
            <a:picLocks noChangeAspect="1"/>
          </p:cNvPicPr>
          <p:nvPr/>
        </p:nvPicPr>
        <p:blipFill>
          <a:blip r:embed="rId11"/>
          <a:stretch>
            <a:fillRect/>
          </a:stretch>
        </p:blipFill>
        <p:spPr>
          <a:xfrm>
            <a:off x="10299305" y="5470227"/>
            <a:ext cx="1727972" cy="803142"/>
          </a:xfrm>
          <a:prstGeom prst="rect">
            <a:avLst/>
          </a:prstGeom>
        </p:spPr>
      </p:pic>
      <p:pic>
        <p:nvPicPr>
          <p:cNvPr id="46" name="Picture 45">
            <a:extLst>
              <a:ext uri="{FF2B5EF4-FFF2-40B4-BE49-F238E27FC236}">
                <a16:creationId xmlns:a16="http://schemas.microsoft.com/office/drawing/2014/main" id="{67008BA3-28FD-5C42-9704-CA75DA9E80A9}"/>
              </a:ext>
            </a:extLst>
          </p:cNvPr>
          <p:cNvPicPr>
            <a:picLocks noChangeAspect="1"/>
          </p:cNvPicPr>
          <p:nvPr/>
        </p:nvPicPr>
        <p:blipFill>
          <a:blip r:embed="rId12"/>
          <a:stretch>
            <a:fillRect/>
          </a:stretch>
        </p:blipFill>
        <p:spPr>
          <a:xfrm>
            <a:off x="5846993" y="2251914"/>
            <a:ext cx="1554266" cy="735022"/>
          </a:xfrm>
          <a:prstGeom prst="rect">
            <a:avLst/>
          </a:prstGeom>
        </p:spPr>
      </p:pic>
      <p:pic>
        <p:nvPicPr>
          <p:cNvPr id="47" name="Picture 46">
            <a:extLst>
              <a:ext uri="{FF2B5EF4-FFF2-40B4-BE49-F238E27FC236}">
                <a16:creationId xmlns:a16="http://schemas.microsoft.com/office/drawing/2014/main" id="{6E0ED4C9-F97B-6140-8464-16C36B43ED0B}"/>
              </a:ext>
            </a:extLst>
          </p:cNvPr>
          <p:cNvPicPr>
            <a:picLocks noChangeAspect="1"/>
          </p:cNvPicPr>
          <p:nvPr/>
        </p:nvPicPr>
        <p:blipFill>
          <a:blip r:embed="rId13"/>
          <a:stretch>
            <a:fillRect/>
          </a:stretch>
        </p:blipFill>
        <p:spPr>
          <a:xfrm>
            <a:off x="10259458" y="2241615"/>
            <a:ext cx="1767820" cy="831401"/>
          </a:xfrm>
          <a:prstGeom prst="rect">
            <a:avLst/>
          </a:prstGeom>
        </p:spPr>
      </p:pic>
      <p:pic>
        <p:nvPicPr>
          <p:cNvPr id="48" name="Picture 47">
            <a:extLst>
              <a:ext uri="{FF2B5EF4-FFF2-40B4-BE49-F238E27FC236}">
                <a16:creationId xmlns:a16="http://schemas.microsoft.com/office/drawing/2014/main" id="{53795A3C-2BCA-794F-9F21-BC7FB15546ED}"/>
              </a:ext>
            </a:extLst>
          </p:cNvPr>
          <p:cNvPicPr>
            <a:picLocks noChangeAspect="1"/>
          </p:cNvPicPr>
          <p:nvPr/>
        </p:nvPicPr>
        <p:blipFill>
          <a:blip r:embed="rId14"/>
          <a:stretch>
            <a:fillRect/>
          </a:stretch>
        </p:blipFill>
        <p:spPr>
          <a:xfrm>
            <a:off x="5857255" y="5475443"/>
            <a:ext cx="1757394" cy="777465"/>
          </a:xfrm>
          <a:prstGeom prst="rect">
            <a:avLst/>
          </a:prstGeom>
        </p:spPr>
      </p:pic>
      <p:sp>
        <p:nvSpPr>
          <p:cNvPr id="49" name="Text Placeholder 5">
            <a:extLst>
              <a:ext uri="{FF2B5EF4-FFF2-40B4-BE49-F238E27FC236}">
                <a16:creationId xmlns:a16="http://schemas.microsoft.com/office/drawing/2014/main" id="{660FB323-4B6D-0E46-86CF-086DB2A150C5}"/>
              </a:ext>
            </a:extLst>
          </p:cNvPr>
          <p:cNvSpPr txBox="1">
            <a:spLocks/>
          </p:cNvSpPr>
          <p:nvPr/>
        </p:nvSpPr>
        <p:spPr>
          <a:xfrm>
            <a:off x="23721" y="2567849"/>
            <a:ext cx="3131194" cy="3967384"/>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dirty="0"/>
              <a:t>We can observe here that slope value for each of the selected cities is &gt; 0 with a relevant (and alarming) trend value for Barcelona.</a:t>
            </a:r>
          </a:p>
          <a:p>
            <a:endParaRPr lang="en-GB" dirty="0"/>
          </a:p>
          <a:p>
            <a:endParaRPr lang="en-GB" dirty="0"/>
          </a:p>
        </p:txBody>
      </p:sp>
    </p:spTree>
    <p:extLst>
      <p:ext uri="{BB962C8B-B14F-4D97-AF65-F5344CB8AC3E}">
        <p14:creationId xmlns:p14="http://schemas.microsoft.com/office/powerpoint/2010/main" val="73799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91673" y="676118"/>
            <a:ext cx="3471363" cy="1179576"/>
          </a:xfrm>
        </p:spPr>
        <p:txBody>
          <a:bodyPr rtlCol="0">
            <a:normAutofit fontScale="90000"/>
          </a:bodyPr>
          <a:lstStyle/>
          <a:p>
            <a:pPr algn="just" rtl="0"/>
            <a:r>
              <a:rPr lang="en-GB" dirty="0"/>
              <a:t>Main world cities temperature statistics</a:t>
            </a:r>
          </a:p>
        </p:txBody>
      </p:sp>
      <p:sp>
        <p:nvSpPr>
          <p:cNvPr id="49" name="Text Placeholder 5">
            <a:extLst>
              <a:ext uri="{FF2B5EF4-FFF2-40B4-BE49-F238E27FC236}">
                <a16:creationId xmlns:a16="http://schemas.microsoft.com/office/drawing/2014/main" id="{660FB323-4B6D-0E46-86CF-086DB2A150C5}"/>
              </a:ext>
            </a:extLst>
          </p:cNvPr>
          <p:cNvSpPr txBox="1">
            <a:spLocks/>
          </p:cNvSpPr>
          <p:nvPr/>
        </p:nvSpPr>
        <p:spPr>
          <a:xfrm>
            <a:off x="54481" y="2005779"/>
            <a:ext cx="3131194" cy="3967384"/>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dirty="0"/>
              <a:t>Similar observation is valid for others cities in the world.</a:t>
            </a:r>
          </a:p>
          <a:p>
            <a:endParaRPr lang="en-GB" dirty="0"/>
          </a:p>
        </p:txBody>
      </p:sp>
      <p:pic>
        <p:nvPicPr>
          <p:cNvPr id="2" name="Picture 1">
            <a:extLst>
              <a:ext uri="{FF2B5EF4-FFF2-40B4-BE49-F238E27FC236}">
                <a16:creationId xmlns:a16="http://schemas.microsoft.com/office/drawing/2014/main" id="{B83703AE-E1C9-504E-9DC8-98816F54F3E9}"/>
              </a:ext>
            </a:extLst>
          </p:cNvPr>
          <p:cNvPicPr>
            <a:picLocks noChangeAspect="1"/>
          </p:cNvPicPr>
          <p:nvPr/>
        </p:nvPicPr>
        <p:blipFill>
          <a:blip r:embed="rId3"/>
          <a:stretch>
            <a:fillRect/>
          </a:stretch>
        </p:blipFill>
        <p:spPr>
          <a:xfrm>
            <a:off x="3584552" y="451821"/>
            <a:ext cx="2673350" cy="2965450"/>
          </a:xfrm>
          <a:prstGeom prst="rect">
            <a:avLst/>
          </a:prstGeom>
        </p:spPr>
      </p:pic>
      <p:pic>
        <p:nvPicPr>
          <p:cNvPr id="3" name="Picture 2">
            <a:extLst>
              <a:ext uri="{FF2B5EF4-FFF2-40B4-BE49-F238E27FC236}">
                <a16:creationId xmlns:a16="http://schemas.microsoft.com/office/drawing/2014/main" id="{BF889BF6-4591-F344-B7A4-108B6F7CD881}"/>
              </a:ext>
            </a:extLst>
          </p:cNvPr>
          <p:cNvPicPr>
            <a:picLocks noChangeAspect="1"/>
          </p:cNvPicPr>
          <p:nvPr/>
        </p:nvPicPr>
        <p:blipFill>
          <a:blip r:embed="rId4"/>
          <a:stretch>
            <a:fillRect/>
          </a:stretch>
        </p:blipFill>
        <p:spPr>
          <a:xfrm>
            <a:off x="6275161" y="451821"/>
            <a:ext cx="1257679" cy="1578984"/>
          </a:xfrm>
          <a:prstGeom prst="rect">
            <a:avLst/>
          </a:prstGeom>
        </p:spPr>
      </p:pic>
      <p:pic>
        <p:nvPicPr>
          <p:cNvPr id="5" name="Picture 4">
            <a:extLst>
              <a:ext uri="{FF2B5EF4-FFF2-40B4-BE49-F238E27FC236}">
                <a16:creationId xmlns:a16="http://schemas.microsoft.com/office/drawing/2014/main" id="{FEA25B6D-F096-374D-9962-2937F215EC57}"/>
              </a:ext>
            </a:extLst>
          </p:cNvPr>
          <p:cNvPicPr>
            <a:picLocks noChangeAspect="1"/>
          </p:cNvPicPr>
          <p:nvPr/>
        </p:nvPicPr>
        <p:blipFill>
          <a:blip r:embed="rId5"/>
          <a:stretch>
            <a:fillRect/>
          </a:stretch>
        </p:blipFill>
        <p:spPr>
          <a:xfrm>
            <a:off x="6257902" y="2030805"/>
            <a:ext cx="1673815" cy="723153"/>
          </a:xfrm>
          <a:prstGeom prst="rect">
            <a:avLst/>
          </a:prstGeom>
        </p:spPr>
      </p:pic>
      <p:pic>
        <p:nvPicPr>
          <p:cNvPr id="6" name="Picture 5">
            <a:extLst>
              <a:ext uri="{FF2B5EF4-FFF2-40B4-BE49-F238E27FC236}">
                <a16:creationId xmlns:a16="http://schemas.microsoft.com/office/drawing/2014/main" id="{EED180E7-9439-DA48-8238-FE28AE67B703}"/>
              </a:ext>
            </a:extLst>
          </p:cNvPr>
          <p:cNvPicPr>
            <a:picLocks noChangeAspect="1"/>
          </p:cNvPicPr>
          <p:nvPr/>
        </p:nvPicPr>
        <p:blipFill>
          <a:blip r:embed="rId6"/>
          <a:stretch>
            <a:fillRect/>
          </a:stretch>
        </p:blipFill>
        <p:spPr>
          <a:xfrm>
            <a:off x="7981250" y="432464"/>
            <a:ext cx="2673349" cy="2984807"/>
          </a:xfrm>
          <a:prstGeom prst="rect">
            <a:avLst/>
          </a:prstGeom>
        </p:spPr>
      </p:pic>
      <p:pic>
        <p:nvPicPr>
          <p:cNvPr id="7" name="Picture 6">
            <a:extLst>
              <a:ext uri="{FF2B5EF4-FFF2-40B4-BE49-F238E27FC236}">
                <a16:creationId xmlns:a16="http://schemas.microsoft.com/office/drawing/2014/main" id="{37871354-4577-0741-A7B2-8EEB82493C0D}"/>
              </a:ext>
            </a:extLst>
          </p:cNvPr>
          <p:cNvPicPr>
            <a:picLocks noChangeAspect="1"/>
          </p:cNvPicPr>
          <p:nvPr/>
        </p:nvPicPr>
        <p:blipFill>
          <a:blip r:embed="rId7"/>
          <a:stretch>
            <a:fillRect/>
          </a:stretch>
        </p:blipFill>
        <p:spPr>
          <a:xfrm>
            <a:off x="10661100" y="1941643"/>
            <a:ext cx="1509384" cy="646879"/>
          </a:xfrm>
          <a:prstGeom prst="rect">
            <a:avLst/>
          </a:prstGeom>
        </p:spPr>
      </p:pic>
      <p:pic>
        <p:nvPicPr>
          <p:cNvPr id="8" name="Picture 7">
            <a:extLst>
              <a:ext uri="{FF2B5EF4-FFF2-40B4-BE49-F238E27FC236}">
                <a16:creationId xmlns:a16="http://schemas.microsoft.com/office/drawing/2014/main" id="{48B4E581-4ADA-544F-AC88-AC0F9B5C5DBF}"/>
              </a:ext>
            </a:extLst>
          </p:cNvPr>
          <p:cNvPicPr>
            <a:picLocks noChangeAspect="1"/>
          </p:cNvPicPr>
          <p:nvPr/>
        </p:nvPicPr>
        <p:blipFill>
          <a:blip r:embed="rId8"/>
          <a:stretch>
            <a:fillRect/>
          </a:stretch>
        </p:blipFill>
        <p:spPr>
          <a:xfrm>
            <a:off x="10661100" y="432464"/>
            <a:ext cx="1197354" cy="1551118"/>
          </a:xfrm>
          <a:prstGeom prst="rect">
            <a:avLst/>
          </a:prstGeom>
        </p:spPr>
      </p:pic>
      <p:pic>
        <p:nvPicPr>
          <p:cNvPr id="9" name="Picture 8">
            <a:extLst>
              <a:ext uri="{FF2B5EF4-FFF2-40B4-BE49-F238E27FC236}">
                <a16:creationId xmlns:a16="http://schemas.microsoft.com/office/drawing/2014/main" id="{A85CECC1-49E7-8745-82C8-DC2F4E685715}"/>
              </a:ext>
            </a:extLst>
          </p:cNvPr>
          <p:cNvPicPr>
            <a:picLocks noChangeAspect="1"/>
          </p:cNvPicPr>
          <p:nvPr/>
        </p:nvPicPr>
        <p:blipFill>
          <a:blip r:embed="rId9"/>
          <a:stretch>
            <a:fillRect/>
          </a:stretch>
        </p:blipFill>
        <p:spPr>
          <a:xfrm>
            <a:off x="3584552" y="3728409"/>
            <a:ext cx="2712125" cy="3043183"/>
          </a:xfrm>
          <a:prstGeom prst="rect">
            <a:avLst/>
          </a:prstGeom>
        </p:spPr>
      </p:pic>
      <p:pic>
        <p:nvPicPr>
          <p:cNvPr id="10" name="Picture 9">
            <a:extLst>
              <a:ext uri="{FF2B5EF4-FFF2-40B4-BE49-F238E27FC236}">
                <a16:creationId xmlns:a16="http://schemas.microsoft.com/office/drawing/2014/main" id="{F72433AA-8CC9-D247-A41C-4A225E6355DA}"/>
              </a:ext>
            </a:extLst>
          </p:cNvPr>
          <p:cNvPicPr>
            <a:picLocks noChangeAspect="1"/>
          </p:cNvPicPr>
          <p:nvPr/>
        </p:nvPicPr>
        <p:blipFill>
          <a:blip r:embed="rId10"/>
          <a:stretch>
            <a:fillRect/>
          </a:stretch>
        </p:blipFill>
        <p:spPr>
          <a:xfrm>
            <a:off x="10625347" y="3854141"/>
            <a:ext cx="1438170" cy="1864294"/>
          </a:xfrm>
          <a:prstGeom prst="rect">
            <a:avLst/>
          </a:prstGeom>
        </p:spPr>
      </p:pic>
      <p:pic>
        <p:nvPicPr>
          <p:cNvPr id="11" name="Picture 10">
            <a:extLst>
              <a:ext uri="{FF2B5EF4-FFF2-40B4-BE49-F238E27FC236}">
                <a16:creationId xmlns:a16="http://schemas.microsoft.com/office/drawing/2014/main" id="{94095808-3C34-1942-B382-D6F5FCC9D2CA}"/>
              </a:ext>
            </a:extLst>
          </p:cNvPr>
          <p:cNvPicPr>
            <a:picLocks noChangeAspect="1"/>
          </p:cNvPicPr>
          <p:nvPr/>
        </p:nvPicPr>
        <p:blipFill>
          <a:blip r:embed="rId11"/>
          <a:stretch>
            <a:fillRect/>
          </a:stretch>
        </p:blipFill>
        <p:spPr>
          <a:xfrm>
            <a:off x="10622415" y="5707677"/>
            <a:ext cx="1569585" cy="678122"/>
          </a:xfrm>
          <a:prstGeom prst="rect">
            <a:avLst/>
          </a:prstGeom>
        </p:spPr>
      </p:pic>
      <p:pic>
        <p:nvPicPr>
          <p:cNvPr id="12" name="Picture 11">
            <a:extLst>
              <a:ext uri="{FF2B5EF4-FFF2-40B4-BE49-F238E27FC236}">
                <a16:creationId xmlns:a16="http://schemas.microsoft.com/office/drawing/2014/main" id="{8297A077-301D-7D4D-BE99-B671CCC629B8}"/>
              </a:ext>
            </a:extLst>
          </p:cNvPr>
          <p:cNvPicPr>
            <a:picLocks noChangeAspect="1"/>
          </p:cNvPicPr>
          <p:nvPr/>
        </p:nvPicPr>
        <p:blipFill>
          <a:blip r:embed="rId12"/>
          <a:stretch>
            <a:fillRect/>
          </a:stretch>
        </p:blipFill>
        <p:spPr>
          <a:xfrm>
            <a:off x="7996988" y="3728409"/>
            <a:ext cx="2641872" cy="2984808"/>
          </a:xfrm>
          <a:prstGeom prst="rect">
            <a:avLst/>
          </a:prstGeom>
        </p:spPr>
      </p:pic>
      <p:pic>
        <p:nvPicPr>
          <p:cNvPr id="13" name="Picture 12">
            <a:extLst>
              <a:ext uri="{FF2B5EF4-FFF2-40B4-BE49-F238E27FC236}">
                <a16:creationId xmlns:a16="http://schemas.microsoft.com/office/drawing/2014/main" id="{713B26E6-0D97-F04A-9321-97958D58C465}"/>
              </a:ext>
            </a:extLst>
          </p:cNvPr>
          <p:cNvPicPr>
            <a:picLocks noChangeAspect="1"/>
          </p:cNvPicPr>
          <p:nvPr/>
        </p:nvPicPr>
        <p:blipFill>
          <a:blip r:embed="rId13"/>
          <a:stretch>
            <a:fillRect/>
          </a:stretch>
        </p:blipFill>
        <p:spPr>
          <a:xfrm>
            <a:off x="6348001" y="5718435"/>
            <a:ext cx="1583716" cy="695290"/>
          </a:xfrm>
          <a:prstGeom prst="rect">
            <a:avLst/>
          </a:prstGeom>
        </p:spPr>
      </p:pic>
      <p:pic>
        <p:nvPicPr>
          <p:cNvPr id="14" name="Picture 13">
            <a:extLst>
              <a:ext uri="{FF2B5EF4-FFF2-40B4-BE49-F238E27FC236}">
                <a16:creationId xmlns:a16="http://schemas.microsoft.com/office/drawing/2014/main" id="{740CBF4F-99CF-6247-954E-7EAD04B3CD28}"/>
              </a:ext>
            </a:extLst>
          </p:cNvPr>
          <p:cNvPicPr>
            <a:picLocks noChangeAspect="1"/>
          </p:cNvPicPr>
          <p:nvPr/>
        </p:nvPicPr>
        <p:blipFill>
          <a:blip r:embed="rId14"/>
          <a:stretch>
            <a:fillRect/>
          </a:stretch>
        </p:blipFill>
        <p:spPr>
          <a:xfrm>
            <a:off x="6328511" y="3938928"/>
            <a:ext cx="1489472" cy="1768749"/>
          </a:xfrm>
          <a:prstGeom prst="rect">
            <a:avLst/>
          </a:prstGeom>
        </p:spPr>
      </p:pic>
    </p:spTree>
    <p:extLst>
      <p:ext uri="{BB962C8B-B14F-4D97-AF65-F5344CB8AC3E}">
        <p14:creationId xmlns:p14="http://schemas.microsoft.com/office/powerpoint/2010/main" val="1794659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324022" y="779571"/>
            <a:ext cx="3619501" cy="877824"/>
          </a:xfrm>
        </p:spPr>
        <p:txBody>
          <a:bodyPr rtlCol="0">
            <a:normAutofit fontScale="90000"/>
          </a:bodyPr>
          <a:lstStyle/>
          <a:p>
            <a:pPr rtl="0"/>
            <a:r>
              <a:rPr lang="en-GB" dirty="0"/>
              <a:t>Temperature excursion report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77947" y="2543108"/>
            <a:ext cx="3465576" cy="3255264"/>
          </a:xfrm>
        </p:spPr>
        <p:txBody>
          <a:bodyPr rtlCol="0"/>
          <a:lstStyle/>
          <a:p>
            <a:pPr algn="just" rtl="0"/>
            <a:r>
              <a:rPr lang="en-GB" sz="1800" dirty="0">
                <a:effectLst/>
                <a:latin typeface="Segoe UI" panose="020B0502040204020203" pitchFamily="34" charset="0"/>
              </a:rPr>
              <a:t>For each city, the difference between </a:t>
            </a:r>
            <a:r>
              <a:rPr lang="en-GB" sz="1800" b="1" dirty="0" err="1">
                <a:effectLst/>
                <a:latin typeface="Segoe UI" panose="020B0502040204020203" pitchFamily="34" charset="0"/>
              </a:rPr>
              <a:t>maxTemperature</a:t>
            </a:r>
            <a:r>
              <a:rPr lang="en-GB" sz="1800" dirty="0">
                <a:effectLst/>
                <a:latin typeface="Segoe UI" panose="020B0502040204020203" pitchFamily="34" charset="0"/>
              </a:rPr>
              <a:t> and </a:t>
            </a:r>
            <a:r>
              <a:rPr lang="en-GB" sz="1800" b="1" dirty="0" err="1">
                <a:effectLst/>
                <a:latin typeface="Segoe UI" panose="020B0502040204020203" pitchFamily="34" charset="0"/>
              </a:rPr>
              <a:t>MinTemperature</a:t>
            </a:r>
            <a:r>
              <a:rPr lang="en-GB" sz="1800" dirty="0">
                <a:effectLst/>
                <a:latin typeface="Segoe UI" panose="020B0502040204020203" pitchFamily="34" charset="0"/>
              </a:rPr>
              <a:t> detected has been performed in order to calculate the excursion of temperature. We can notice some regions or continents that are more effected by the big temperature excursion.</a:t>
            </a:r>
            <a:endParaRPr lang="en-GB" dirty="0"/>
          </a:p>
        </p:txBody>
      </p:sp>
      <p:sp>
        <p:nvSpPr>
          <p:cNvPr id="3" name="Picture Placeholder 2">
            <a:extLst>
              <a:ext uri="{FF2B5EF4-FFF2-40B4-BE49-F238E27FC236}">
                <a16:creationId xmlns:a16="http://schemas.microsoft.com/office/drawing/2014/main" id="{E56F8B5D-A81B-8249-A104-08E8EF1F8AB0}"/>
              </a:ext>
            </a:extLst>
          </p:cNvPr>
          <p:cNvSpPr>
            <a:spLocks noGrp="1"/>
          </p:cNvSpPr>
          <p:nvPr>
            <p:ph type="pic" sz="quarter" idx="15"/>
          </p:nvPr>
        </p:nvSpPr>
        <p:spPr/>
      </p:sp>
      <p:pic>
        <p:nvPicPr>
          <p:cNvPr id="4" name="Picture 3">
            <a:extLst>
              <a:ext uri="{FF2B5EF4-FFF2-40B4-BE49-F238E27FC236}">
                <a16:creationId xmlns:a16="http://schemas.microsoft.com/office/drawing/2014/main" id="{87D48C89-8F55-6B4E-9D7B-4DE839B3B1C1}"/>
              </a:ext>
            </a:extLst>
          </p:cNvPr>
          <p:cNvPicPr>
            <a:picLocks noChangeAspect="1"/>
          </p:cNvPicPr>
          <p:nvPr/>
        </p:nvPicPr>
        <p:blipFill>
          <a:blip r:embed="rId3"/>
          <a:stretch>
            <a:fillRect/>
          </a:stretch>
        </p:blipFill>
        <p:spPr>
          <a:xfrm>
            <a:off x="4250044" y="489114"/>
            <a:ext cx="7456029" cy="3440630"/>
          </a:xfrm>
          <a:prstGeom prst="rect">
            <a:avLst/>
          </a:prstGeom>
        </p:spPr>
      </p:pic>
      <p:sp>
        <p:nvSpPr>
          <p:cNvPr id="6" name="Text Placeholder 7">
            <a:extLst>
              <a:ext uri="{FF2B5EF4-FFF2-40B4-BE49-F238E27FC236}">
                <a16:creationId xmlns:a16="http://schemas.microsoft.com/office/drawing/2014/main" id="{DD977774-6E3E-3642-AD0D-DDDA0141A37F}"/>
              </a:ext>
            </a:extLst>
          </p:cNvPr>
          <p:cNvSpPr>
            <a:spLocks noGrp="1"/>
          </p:cNvSpPr>
          <p:nvPr>
            <p:ph type="body" sz="quarter" idx="14"/>
          </p:nvPr>
        </p:nvSpPr>
        <p:spPr>
          <a:xfrm>
            <a:off x="4709159" y="4170740"/>
            <a:ext cx="3305288" cy="1727140"/>
          </a:xfrm>
        </p:spPr>
        <p:txBody>
          <a:bodyPr rtlCol="0"/>
          <a:lstStyle/>
          <a:p>
            <a:r>
              <a:rPr lang="en-GB" dirty="0">
                <a:latin typeface="Segoe UI" panose="020B0502040204020203" pitchFamily="34" charset="0"/>
              </a:rPr>
              <a:t>E</a:t>
            </a:r>
            <a:r>
              <a:rPr lang="en-GB" sz="1800" dirty="0">
                <a:effectLst/>
                <a:latin typeface="Segoe UI" panose="020B0502040204020203" pitchFamily="34" charset="0"/>
              </a:rPr>
              <a:t>xcursion value </a:t>
            </a:r>
            <a:r>
              <a:rPr lang="en-GB" sz="1800" dirty="0">
                <a:latin typeface="Segoe UI" panose="020B0502040204020203" pitchFamily="34" charset="0"/>
              </a:rPr>
              <a:t>≤</a:t>
            </a:r>
            <a:r>
              <a:rPr lang="en-GB" sz="1800" dirty="0">
                <a:effectLst/>
                <a:latin typeface="Segoe UI" panose="020B0502040204020203" pitchFamily="34" charset="0"/>
              </a:rPr>
              <a:t> 25° in blue</a:t>
            </a:r>
          </a:p>
          <a:p>
            <a:r>
              <a:rPr lang="en-GB" dirty="0">
                <a:latin typeface="Segoe UI" panose="020B0502040204020203" pitchFamily="34" charset="0"/>
              </a:rPr>
              <a:t>Excursion value &gt; 25° in red</a:t>
            </a:r>
            <a:endParaRPr lang="en-GB" dirty="0"/>
          </a:p>
          <a:p>
            <a:pPr rtl="0"/>
            <a:endParaRPr lang="en-GB" dirty="0"/>
          </a:p>
        </p:txBody>
      </p:sp>
      <p:sp>
        <p:nvSpPr>
          <p:cNvPr id="10" name="Text Placeholder 7">
            <a:extLst>
              <a:ext uri="{FF2B5EF4-FFF2-40B4-BE49-F238E27FC236}">
                <a16:creationId xmlns:a16="http://schemas.microsoft.com/office/drawing/2014/main" id="{5D678CD7-CF54-8C44-82A2-F9D3541C5361}"/>
              </a:ext>
            </a:extLst>
          </p:cNvPr>
          <p:cNvSpPr txBox="1">
            <a:spLocks/>
          </p:cNvSpPr>
          <p:nvPr/>
        </p:nvSpPr>
        <p:spPr>
          <a:xfrm>
            <a:off x="8117670" y="4170740"/>
            <a:ext cx="3465576" cy="1475232"/>
          </a:xfrm>
          <a:prstGeom prst="rect">
            <a:avLst/>
          </a:prstGeom>
        </p:spPr>
        <p:txBody>
          <a:bodyPr rtlCol="0"/>
          <a:lstStyle>
            <a:lvl1pPr marL="0" indent="0" algn="l" defTabSz="914400" rtl="0" eaLnBrk="1" latinLnBrk="0" hangingPunct="1">
              <a:lnSpc>
                <a:spcPts val="3000"/>
              </a:lnSpc>
              <a:spcBef>
                <a:spcPts val="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Segoe UI" panose="020B0502040204020203" pitchFamily="34" charset="0"/>
              </a:rPr>
              <a:t>Number of tracked cities: 3448</a:t>
            </a:r>
            <a:endParaRPr lang="en-GB" dirty="0"/>
          </a:p>
        </p:txBody>
      </p:sp>
    </p:spTree>
    <p:extLst>
      <p:ext uri="{BB962C8B-B14F-4D97-AF65-F5344CB8AC3E}">
        <p14:creationId xmlns:p14="http://schemas.microsoft.com/office/powerpoint/2010/main" val="1881260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BB74360-15D0-7E40-BE04-634DA1B01B01}"/>
              </a:ext>
            </a:extLst>
          </p:cNvPr>
          <p:cNvPicPr>
            <a:picLocks noChangeAspect="1"/>
          </p:cNvPicPr>
          <p:nvPr/>
        </p:nvPicPr>
        <p:blipFill>
          <a:blip r:embed="rId3"/>
          <a:stretch>
            <a:fillRect/>
          </a:stretch>
        </p:blipFill>
        <p:spPr>
          <a:xfrm>
            <a:off x="3969574" y="397622"/>
            <a:ext cx="8135674" cy="3391451"/>
          </a:xfrm>
          <a:prstGeom prst="rect">
            <a:avLst/>
          </a:prstGeom>
        </p:spPr>
      </p:pic>
      <p:sp>
        <p:nvSpPr>
          <p:cNvPr id="17" name="Title 6">
            <a:extLst>
              <a:ext uri="{FF2B5EF4-FFF2-40B4-BE49-F238E27FC236}">
                <a16:creationId xmlns:a16="http://schemas.microsoft.com/office/drawing/2014/main" id="{8F59DFF0-3CA2-FD4C-A964-DF90CECF39F8}"/>
              </a:ext>
            </a:extLst>
          </p:cNvPr>
          <p:cNvSpPr txBox="1">
            <a:spLocks/>
          </p:cNvSpPr>
          <p:nvPr/>
        </p:nvSpPr>
        <p:spPr>
          <a:xfrm>
            <a:off x="198871" y="97165"/>
            <a:ext cx="3619501" cy="1928513"/>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r>
              <a:rPr lang="en-GB" dirty="0"/>
              <a:t>Earth mean temperature 1743-2013</a:t>
            </a:r>
          </a:p>
        </p:txBody>
      </p:sp>
      <p:sp>
        <p:nvSpPr>
          <p:cNvPr id="20" name="Text Placeholder 2">
            <a:extLst>
              <a:ext uri="{FF2B5EF4-FFF2-40B4-BE49-F238E27FC236}">
                <a16:creationId xmlns:a16="http://schemas.microsoft.com/office/drawing/2014/main" id="{F4293023-22F7-8546-A089-86C07D2250F5}"/>
              </a:ext>
            </a:extLst>
          </p:cNvPr>
          <p:cNvSpPr txBox="1">
            <a:spLocks/>
          </p:cNvSpPr>
          <p:nvPr/>
        </p:nvSpPr>
        <p:spPr>
          <a:xfrm>
            <a:off x="228600" y="4051240"/>
            <a:ext cx="7398571" cy="2613051"/>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dirty="0"/>
              <a:t>In the first graph, using the data in </a:t>
            </a:r>
            <a:r>
              <a:rPr lang="en-GB" sz="1800" b="1" i="1" dirty="0" err="1"/>
              <a:t>AverageTemperatureUncertainty</a:t>
            </a:r>
            <a:r>
              <a:rPr lang="en-GB" sz="1800" dirty="0"/>
              <a:t> we can highlight in blue the accuracy of measures that year by year become more accurate. Instead, with red line it can be also observed a specific trend in the mean temperatures of the Earth. </a:t>
            </a:r>
          </a:p>
          <a:p>
            <a:pPr marL="0" indent="0" algn="just">
              <a:buNone/>
            </a:pPr>
            <a:endParaRPr lang="en-GB" sz="1800" dirty="0"/>
          </a:p>
          <a:p>
            <a:pPr marL="0" indent="0" algn="just">
              <a:buNone/>
            </a:pPr>
            <a:r>
              <a:rPr lang="en-GB" sz="1800" dirty="0"/>
              <a:t>The table on the right show the rising up of temperatures in some specific years of the last three Centuries. </a:t>
            </a:r>
          </a:p>
        </p:txBody>
      </p:sp>
      <p:pic>
        <p:nvPicPr>
          <p:cNvPr id="21" name="Picture 20">
            <a:extLst>
              <a:ext uri="{FF2B5EF4-FFF2-40B4-BE49-F238E27FC236}">
                <a16:creationId xmlns:a16="http://schemas.microsoft.com/office/drawing/2014/main" id="{547F80D3-7EC2-1D48-84F8-5BE45278E5A1}"/>
              </a:ext>
            </a:extLst>
          </p:cNvPr>
          <p:cNvPicPr>
            <a:picLocks noChangeAspect="1"/>
          </p:cNvPicPr>
          <p:nvPr/>
        </p:nvPicPr>
        <p:blipFill>
          <a:blip r:embed="rId4"/>
          <a:stretch>
            <a:fillRect/>
          </a:stretch>
        </p:blipFill>
        <p:spPr>
          <a:xfrm>
            <a:off x="8940799" y="4051240"/>
            <a:ext cx="3022600" cy="2133600"/>
          </a:xfrm>
          <a:prstGeom prst="rect">
            <a:avLst/>
          </a:prstGeom>
        </p:spPr>
      </p:pic>
    </p:spTree>
    <p:extLst>
      <p:ext uri="{BB962C8B-B14F-4D97-AF65-F5344CB8AC3E}">
        <p14:creationId xmlns:p14="http://schemas.microsoft.com/office/powerpoint/2010/main" val="791041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237129"/>
          </a:xfrm>
        </p:spPr>
        <p:txBody>
          <a:bodyPr rtlCol="0" anchor="ctr" anchorCtr="0"/>
          <a:lstStyle/>
          <a:p>
            <a:pPr rtl="0"/>
            <a:r>
              <a:rPr lang="en-GB" dirty="0"/>
              <a:t>conclusion</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199" y="3158445"/>
            <a:ext cx="4297680" cy="2871216"/>
          </a:xfrm>
        </p:spPr>
        <p:txBody>
          <a:bodyPr rtlCol="0"/>
          <a:lstStyle/>
          <a:p>
            <a:pPr rtl="0"/>
            <a:r>
              <a:rPr lang="en-GB" dirty="0"/>
              <a:t>Everyone has to play their part!</a:t>
            </a:r>
          </a:p>
        </p:txBody>
      </p:sp>
    </p:spTree>
    <p:extLst>
      <p:ext uri="{BB962C8B-B14F-4D97-AF65-F5344CB8AC3E}">
        <p14:creationId xmlns:p14="http://schemas.microsoft.com/office/powerpoint/2010/main" val="1646138950"/>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892</TotalTime>
  <Words>631</Words>
  <Application>Microsoft Macintosh PowerPoint</Application>
  <PresentationFormat>Widescreen</PresentationFormat>
  <Paragraphs>49</Paragraphs>
  <Slides>9</Slides>
  <Notes>9</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9</vt:i4>
      </vt:variant>
    </vt:vector>
  </HeadingPairs>
  <TitlesOfParts>
    <vt:vector size="17" baseType="lpstr">
      <vt:lpstr>Arial</vt:lpstr>
      <vt:lpstr>Calibri</vt:lpstr>
      <vt:lpstr>Segoe UI</vt:lpstr>
      <vt:lpstr>Segoe UI Light</vt:lpstr>
      <vt:lpstr>Balancing Act</vt:lpstr>
      <vt:lpstr>Wellspring</vt:lpstr>
      <vt:lpstr>Star of the show</vt:lpstr>
      <vt:lpstr>Amusements</vt:lpstr>
      <vt:lpstr>Programming – master dse  pROJECT: pyworldtemp Pietro marincola</vt:lpstr>
      <vt:lpstr>abstract</vt:lpstr>
      <vt:lpstr>methodology</vt:lpstr>
      <vt:lpstr>DATA QUALITY</vt:lpstr>
      <vt:lpstr>Main European cities temperature statistics</vt:lpstr>
      <vt:lpstr>Main world cities temperature statistics</vt:lpstr>
      <vt:lpstr>Temperature excursion report </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 master dse  pROJECT: pyworldtemp Pietro marincola</dc:title>
  <dc:creator>Pietro Marincola</dc:creator>
  <cp:lastModifiedBy>Pietro Marincola</cp:lastModifiedBy>
  <cp:revision>17</cp:revision>
  <dcterms:created xsi:type="dcterms:W3CDTF">2022-01-30T15:50:53Z</dcterms:created>
  <dcterms:modified xsi:type="dcterms:W3CDTF">2022-02-10T17:09:57Z</dcterms:modified>
</cp:coreProperties>
</file>